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6" r:id="rId2"/>
  </p:sldMasterIdLst>
  <p:notesMasterIdLst>
    <p:notesMasterId r:id="rId47"/>
  </p:notesMasterIdLst>
  <p:sldIdLst>
    <p:sldId id="256" r:id="rId3"/>
    <p:sldId id="257" r:id="rId4"/>
    <p:sldId id="261" r:id="rId5"/>
    <p:sldId id="292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2" r:id="rId19"/>
    <p:sldId id="331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8" r:id="rId44"/>
    <p:sldId id="290" r:id="rId45"/>
    <p:sldId id="291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IBM Plex Sans" panose="020B0503050203000203" pitchFamily="34" charset="0"/>
      <p:regular r:id="rId52"/>
      <p:bold r:id="rId53"/>
      <p:italic r:id="rId54"/>
      <p:boldItalic r:id="rId55"/>
    </p:embeddedFont>
    <p:embeddedFont>
      <p:font typeface="IBM Plex Sans SemiBold" panose="020B0703050203000203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hbsxsOyM0FnmuuKDgm7wuqn/Lv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2CBAE7-8EAE-4AA5-9208-7DAC08FCB9D2}">
  <a:tblStyle styleId="{1C2CBAE7-8EAE-4AA5-9208-7DAC08FCB9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9a82f736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29a82f73689_0_0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463" name="Google Shape;463;g29a82f73689_0_0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14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485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13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979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833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974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025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696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103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32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Google Shape;4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388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221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854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247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102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931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820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885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046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29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112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6303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393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032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366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343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2759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723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272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88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25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14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879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8217bbd9e8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28217bbd9e8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980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8217bbd9e8_1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g28217bbd9e8_1_8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8217bbd9e8_1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28217bbd9e8_1_1125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  <p:sp>
        <p:nvSpPr>
          <p:cNvPr id="762" name="Google Shape;762;g28217bbd9e8_1_1125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890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020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93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602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217bbd9e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28217bbd9e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39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96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2" Type="http://schemas.openxmlformats.org/officeDocument/2006/relationships/image" Target="../media/image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29" Type="http://schemas.openxmlformats.org/officeDocument/2006/relationships/image" Target="../media/image9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8" Type="http://schemas.openxmlformats.org/officeDocument/2006/relationships/image" Target="../media/image78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Title slide 5_2_1_16">
    <p:bg>
      <p:bgPr>
        <a:solidFill>
          <a:srgbClr val="252525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8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" name="Google Shape;8;p8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" name="Google Shape;9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8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_1">
    <p:bg>
      <p:bgPr>
        <a:solidFill>
          <a:srgbClr val="5DB56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9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8" name="Google Shape;108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">
    <p:bg>
      <p:bgPr>
        <a:solidFill>
          <a:srgbClr val="8D46F6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9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2" name="Google Shape;112;p9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13" name="Google Shape;113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CUSTOM_2_1">
    <p:bg>
      <p:bgPr>
        <a:solidFill>
          <a:srgbClr val="252525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9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9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18" name="Google Shape;118;p9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CUSTOM_2_1_2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9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96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24" name="Google Shape;124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CUSTOM_2_1_2_1_1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8" name="Google Shape;128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7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CUSTOM_2_1_2_1_1_1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9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4" name="Google Shape;13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98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0" name="Google Shape;140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3" name="Google Shape;143;p10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104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" name="Google Shape;145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" name="Google Shape;13;p87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87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" name="Google Shape;15;p87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" name="Google Shape;16;p87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" name="Google Shape;17;p87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" name="Google Shape;18;p87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" name="Google Shape;19;p87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87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" name="Google Shape;21;p87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" name="Google Shape;22;p87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" name="Google Shape;25;p87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" name="Google Shape;26;p87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87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" name="Google Shape;28;p87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" name="Google Shape;29;p87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0" name="Google Shape;30;p87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1" name="Google Shape;31;p87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2" name="Google Shape;32;p87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3" name="Google Shape;33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7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1">
  <p:cSld name="1_Title slide 5_2_1_17_2">
    <p:bg>
      <p:bgPr>
        <a:solidFill>
          <a:srgbClr val="EFF0F5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9a82f73689_0_30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9a82f73689_0_30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g29a82f73689_0_30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9" name="Google Shape;159;g29a82f73689_0_30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8217bbd9e8_1_18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8217bbd9e8_1_18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спасибо за внимание">
  <p:cSld name="CUSTOM_2_1_4_1_1_1_1_1_2_1">
    <p:bg>
      <p:bgPr>
        <a:solidFill>
          <a:srgbClr val="EFF0F5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28217bbd9e8_1_190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8217bbd9e8_1_190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8217bbd9e8_1_190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8217bbd9e8_1_190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8217bbd9e8_1_190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8217bbd9e8_1_190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8217bbd9e8_1_1906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8217bbd9e8_1_1906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i="0" u="none" strike="noStrike" cap="non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28217bbd9e8_1_190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1">
  <p:cSld name="1_Title slide 5_2_1_17_2">
    <p:bg>
      <p:bgPr>
        <a:solidFill>
          <a:srgbClr val="EFF0F5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8217bbd9e8_1_175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8217bbd9e8_1_17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g28217bbd9e8_1_1754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84" name="Google Shape;184;g28217bbd9e8_1_175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217bbd9e8_1_1759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7" name="Google Shape;187;g28217bbd9e8_1_1759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g28217bbd9e8_1_1759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g28217bbd9e8_1_1759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90" name="Google Shape;190;g28217bbd9e8_1_17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8217bbd9e8_1_1759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217bbd9e8_1_176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4" name="Google Shape;194;g28217bbd9e8_1_1766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5" name="Google Shape;195;g28217bbd9e8_1_1766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6" name="Google Shape;196;g28217bbd9e8_1_1766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7" name="Google Shape;197;g28217bbd9e8_1_1766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g28217bbd9e8_1_1766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9" name="Google Shape;199;g28217bbd9e8_1_1766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0" name="Google Shape;200;g28217bbd9e8_1_1766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g28217bbd9e8_1_1766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2" name="Google Shape;202;g28217bbd9e8_1_1766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g28217bbd9e8_1_1766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4" name="Google Shape;204;g28217bbd9e8_1_1766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g28217bbd9e8_1_1766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6" name="Google Shape;206;g28217bbd9e8_1_1766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g28217bbd9e8_1_1766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8" name="Google Shape;208;g28217bbd9e8_1_1766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g28217bbd9e8_1_1766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0" name="Google Shape;210;g28217bbd9e8_1_1766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1" name="Google Shape;211;g28217bbd9e8_1_1766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2" name="Google Shape;212;g28217bbd9e8_1_1766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3" name="Google Shape;213;g28217bbd9e8_1_1766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4" name="Google Shape;214;g28217bbd9e8_1_17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8217bbd9e8_1_1766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217bbd9e8_1_179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8" name="Google Shape;218;g28217bbd9e8_1_17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определение">
  <p:cSld name="CUSTOM_2_1_4_1_1_1_1_1_2">
    <p:bg>
      <p:bgPr>
        <a:solidFill>
          <a:srgbClr val="EFF0F5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217bbd9e8_1_1793"/>
          <p:cNvSpPr txBox="1">
            <a:spLocks noGrp="1"/>
          </p:cNvSpPr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sz="18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21" name="Google Shape;221;g28217bbd9e8_1_1793"/>
          <p:cNvSpPr txBox="1">
            <a:spLocks noGrp="1"/>
          </p:cNvSpPr>
          <p:nvPr>
            <p:ph type="title" idx="2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222" name="Google Shape;222;g28217bbd9e8_1_17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8217bbd9e8_1_179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8217bbd9e8_1_179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8217bbd9e8_1_179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8217bbd9e8_1_179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ответ 1">
  <p:cSld name="CUSTOM_2_1_4_1_1_2">
    <p:bg>
      <p:bgPr>
        <a:solidFill>
          <a:srgbClr val="252525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8217bbd9e8_1_18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8217bbd9e8_1_1801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0" name="Google Shape;230;g28217bbd9e8_1_1801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Шаблон GeekBrains">
  <p:cSld name="1_Title slide 5_2_1_17">
    <p:bg>
      <p:bgPr>
        <a:solidFill>
          <a:srgbClr val="EFF0F5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28217bbd9e8_1_180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8217bbd9e8_1_180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8217bbd9e8_1_180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8217bbd9e8_1_180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8217bbd9e8_1_180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8217bbd9e8_1_180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8217bbd9e8_1_180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8217bbd9e8_1_180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8217bbd9e8_1_1808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lang="ru" sz="3600" b="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3600" b="0" i="0" u="none" strike="noStrike" cap="non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sz="3600" b="0" i="0" u="none" strike="noStrike" cap="non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2">
  <p:cSld name="1_Title slide 5_2_1_17_1">
    <p:bg>
      <p:bgPr>
        <a:solidFill>
          <a:srgbClr val="EFF0F5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8217bbd9e8_1_18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8217bbd9e8_1_18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44" name="Google Shape;244;g28217bbd9e8_1_1818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g28217bbd9e8_1_18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3">
  <p:cSld name="1_Title slide 5_2_1_17_1_1">
    <p:bg>
      <p:bgPr>
        <a:solidFill>
          <a:srgbClr val="EFF0F5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28217bbd9e8_1_18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59544"/>
            <a:ext cx="9144000" cy="488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8217bbd9e8_1_182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49" name="Google Shape;249;g28217bbd9e8_1_182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0" name="Google Shape;250;g28217bbd9e8_1_18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4">
  <p:cSld name="1_Title slide 5_2_1_17_1_1_1">
    <p:bg>
      <p:bgPr>
        <a:solidFill>
          <a:srgbClr val="22222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217bbd9e8_1_182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3" name="Google Shape;253;g28217bbd9e8_1_1828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54" name="Google Shape;254;g28217bbd9e8_1_182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8217bbd9e8_1_18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217bbd9e8_1_18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8" name="Google Shape;258;g28217bbd9e8_1_1833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g28217bbd9e8_1_1833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g28217bbd9e8_1_1833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g28217bbd9e8_1_1833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g28217bbd9e8_1_1833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g28217bbd9e8_1_1833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g28217bbd9e8_1_1833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g28217bbd9e8_1_1833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g28217bbd9e8_1_1833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7" name="Google Shape;267;g28217bbd9e8_1_1833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8" name="Google Shape;268;g28217bbd9e8_1_1833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9" name="Google Shape;269;g28217bbd9e8_1_1833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0" name="Google Shape;270;g28217bbd9e8_1_18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8217bbd9e8_1_1833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217bbd9e8_1_18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74" name="Google Shape;274;g28217bbd9e8_1_184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g28217bbd9e8_1_184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6" name="Google Shape;276;g28217bbd9e8_1_18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1_Title slide 5_2_1_4_1_1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217bbd9e8_1_18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79" name="Google Shape;279;g28217bbd9e8_1_185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g28217bbd9e8_1_18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g28217bbd9e8_1_18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28217bbd9e8_1_185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217bbd9e8_1_186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8217bbd9e8_1_18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6" name="Google Shape;286;g28217bbd9e8_1_18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8217bbd9e8_1_186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88" name="Google Shape;288;g28217bbd9e8_1_1860"/>
          <p:cNvSpPr txBox="1">
            <a:spLocks noGrp="1"/>
          </p:cNvSpPr>
          <p:nvPr>
            <p:ph type="subTitle" idx="2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0" name="Google Shape;40;p8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89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2" name="Google Shape;42;p8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217bbd9e8_1_186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8217bbd9e8_1_186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92" name="Google Shape;292;g28217bbd9e8_1_18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8217bbd9e8_1_1866"/>
          <p:cNvSpPr txBox="1">
            <a:spLocks noGrp="1"/>
          </p:cNvSpPr>
          <p:nvPr>
            <p:ph type="subTitle" idx="2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g28217bbd9e8_1_1866"/>
          <p:cNvSpPr txBox="1">
            <a:spLocks noGrp="1"/>
          </p:cNvSpPr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 1">
  <p:cSld name="CUSTOM_2_1_4_1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28217bbd9e8_1_18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8217bbd9e8_1_1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8217bbd9e8_1_1872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99" name="Google Shape;299;g28217bbd9e8_1_1872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 2">
  <p:cSld name="CUSTOM_2_1_4_1_1_1">
    <p:bg>
      <p:bgPr>
        <a:solidFill>
          <a:srgbClr val="EFF0F5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217bbd9e8_1_1877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02" name="Google Shape;302;g28217bbd9e8_1_1877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03" name="Google Shape;303;g28217bbd9e8_1_187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8217bbd9e8_1_187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8217bbd9e8_1_187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8217bbd9e8_1_187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8217bbd9e8_1_187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8217bbd9e8_1_187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8217bbd9e8_1_187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8217bbd9e8_1_187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ответ 2 ">
  <p:cSld name="CUSTOM_2_1_4_1_1_1_1">
    <p:bg>
      <p:bgPr>
        <a:solidFill>
          <a:srgbClr val="EFF0F5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217bbd9e8_1_1888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13" name="Google Shape;313;g28217bbd9e8_1_1888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14" name="Google Shape;314;g28217bbd9e8_1_188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8217bbd9e8_1_188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8217bbd9e8_1_188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8217bbd9e8_1_188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8217bbd9e8_1_188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8217bbd9e8_1_18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светлая (по центру)">
  <p:cSld name="CUSTOM_2_1_4_1_1_1_1_1">
    <p:bg>
      <p:bgPr>
        <a:solidFill>
          <a:srgbClr val="EFF0F5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217bbd9e8_1_1897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22" name="Google Shape;322;g28217bbd9e8_1_1897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23" name="Google Shape;323;g28217bbd9e8_1_18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8217bbd9e8_1_189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8217bbd9e8_1_189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8217bbd9e8_1_189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8217bbd9e8_1_189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8217bbd9e8_1_189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темная (по центру)">
  <p:cSld name="CUSTOM_2_1_4_1_1_1_1_1_1">
    <p:bg>
      <p:bgPr>
        <a:solidFill>
          <a:srgbClr val="252525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217bbd9e8_1_1916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31" name="Google Shape;331;g28217bbd9e8_1_1916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32" name="Google Shape;332;g28217bbd9e8_1_19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8217bbd9e8_1_19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8217bbd9e8_1_191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8217bbd9e8_1_191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8217bbd9e8_1_191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8217bbd9e8_1_19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1">
  <p:cSld name="CUSTOM_2_1_2">
    <p:bg>
      <p:bgPr>
        <a:solidFill>
          <a:schemeClr val="lt2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217bbd9e8_1_1925"/>
          <p:cNvSpPr txBox="1">
            <a:spLocks noGrp="1"/>
          </p:cNvSpPr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340" name="Google Shape;340;g28217bbd9e8_1_192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8217bbd9e8_1_19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8217bbd9e8_1_19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8217bbd9e8_1_19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8217bbd9e8_1_19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8217bbd9e8_1_19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8217bbd9e8_1_1925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sz="5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CUSTOM_2_1_2_1">
    <p:bg>
      <p:bgPr>
        <a:solidFill>
          <a:srgbClr val="333333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28217bbd9e8_1_193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8217bbd9e8_1_193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8217bbd9e8_1_193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8217bbd9e8_1_193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8217bbd9e8_1_193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8217bbd9e8_1_19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8217bbd9e8_1_1934"/>
          <p:cNvSpPr txBox="1">
            <a:spLocks noGrp="1"/>
          </p:cNvSpPr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55" name="Google Shape;355;g28217bbd9e8_1_1934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sz="5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3">
  <p:cSld name="CUSTOM_2_1_2_1_1">
    <p:bg>
      <p:bgPr>
        <a:solidFill>
          <a:schemeClr val="lt2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28217bbd9e8_1_194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4767871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8217bbd9e8_1_194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045" y="0"/>
            <a:ext cx="7354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8217bbd9e8_1_194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9418" y="510153"/>
            <a:ext cx="3114583" cy="4633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8217bbd9e8_1_194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27539"/>
            <a:ext cx="1477985" cy="23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8217bbd9e8_1_1943"/>
          <p:cNvSpPr txBox="1">
            <a:spLocks noGrp="1"/>
          </p:cNvSpPr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2" name="Google Shape;362;g28217bbd9e8_1_1943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ru" sz="5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sz="5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28217bbd9e8_1_19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217bbd9e8_1_195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366" name="Google Shape;366;g28217bbd9e8_1_195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7" name="Google Shape;367;g28217bbd9e8_1_1951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68" name="Google Shape;368;g28217bbd9e8_1_19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имеры элементов">
  <p:cSld name="1_Title slide 5_2_1_12_2_1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g28217bbd9e8_1_19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8217bbd9e8_1_195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8217bbd9e8_1_195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8217bbd9e8_1_195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8217bbd9e8_1_195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8217bbd9e8_1_1957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8217bbd9e8_1_1957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8217bbd9e8_1_1957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28217bbd9e8_1_1957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28217bbd9e8_1_1957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28217bbd9e8_1_1957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8217bbd9e8_1_1957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8217bbd9e8_1_1957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8217bbd9e8_1_1957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28217bbd9e8_1_1957" descr="preencoded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28217bbd9e8_1_1957" descr="preencoded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8217bbd9e8_1_1957" descr="preencode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28217bbd9e8_1_1957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8217bbd9e8_1_1957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28217bbd9e8_1_1957" descr="preencoded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8217bbd9e8_1_1957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8217bbd9e8_1_1957" descr="preencoded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8217bbd9e8_1_1957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8217bbd9e8_1_1957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8217bbd9e8_1_1957" descr="preencode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8217bbd9e8_1_1957" descr="preencoded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8217bbd9e8_1_1957" descr="preencoded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8217bbd9e8_1_1957" descr="preencoded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28217bbd9e8_1_1957" descr="preencoded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8217bbd9e8_1_1957" descr="preencoded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28217bbd9e8_1_1957" descr="preencode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8217bbd9e8_1_1957" descr="preencoded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217bbd9e8_1_199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5" name="Google Shape;405;g28217bbd9e8_1_1990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6" name="Google Shape;406;g28217bbd9e8_1_1990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7" name="Google Shape;407;g28217bbd9e8_1_1990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8" name="Google Shape;408;g28217bbd9e8_1_1990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9" name="Google Shape;409;g28217bbd9e8_1_1990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0" name="Google Shape;410;g28217bbd9e8_1_1990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1" name="Google Shape;411;g28217bbd9e8_1_1990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2" name="Google Shape;412;g28217bbd9e8_1_1990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3" name="Google Shape;413;g28217bbd9e8_1_1990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4" name="Google Shape;414;g28217bbd9e8_1_1990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5" name="Google Shape;415;g28217bbd9e8_1_1990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6" name="Google Shape;416;g28217bbd9e8_1_1990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7" name="Google Shape;417;g28217bbd9e8_1_1990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8" name="Google Shape;418;g28217bbd9e8_1_1990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19" name="Google Shape;419;g28217bbd9e8_1_1990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0" name="Google Shape;420;g28217bbd9e8_1_1990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1" name="Google Shape;421;g28217bbd9e8_1_1990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2" name="Google Shape;422;g28217bbd9e8_1_1990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3" name="Google Shape;423;g28217bbd9e8_1_1990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24" name="Google Shape;424;g28217bbd9e8_1_1990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25" name="Google Shape;425;g28217bbd9e8_1_19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8217bbd9e8_1_1990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 1 1">
  <p:cSld name="1_Title slide 5_2_1_4_1_1_1_1_1_1_1">
    <p:bg>
      <p:bgPr>
        <a:solidFill>
          <a:schemeClr val="lt1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217bbd9e8_1_20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9" name="Google Shape;429;g28217bbd9e8_1_2014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0" name="Google Shape;430;g28217bbd9e8_1_2014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1" name="Google Shape;431;g28217bbd9e8_1_2014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2" name="Google Shape;432;g28217bbd9e8_1_2014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3" name="Google Shape;433;g28217bbd9e8_1_2014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4" name="Google Shape;434;g28217bbd9e8_1_2014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5" name="Google Shape;435;g28217bbd9e8_1_2014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6" name="Google Shape;436;g28217bbd9e8_1_2014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7" name="Google Shape;437;g28217bbd9e8_1_2014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8" name="Google Shape;438;g28217bbd9e8_1_2014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39" name="Google Shape;439;g28217bbd9e8_1_2014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40" name="Google Shape;440;g28217bbd9e8_1_2014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1" name="Google Shape;441;g28217bbd9e8_1_20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8217bbd9e8_1_2014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8217bbd9e8_1_20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1">
  <p:cSld name="1_Title slide 5_2_1_12_2"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8217bbd9e8_1_20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7" name="Google Shape;447;g28217bbd9e8_1_20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2">
  <p:cSld name="1_Title slide 5_2_1_12_3">
    <p:bg>
      <p:bgPr>
        <a:solidFill>
          <a:schemeClr val="lt1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217bbd9e8_1_204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0" name="Google Shape;450;g28217bbd9e8_1_20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3">
  <p:cSld name="1_Title slide 5_2_1_12_4"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217bbd9e8_1_20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3" name="Google Shape;453;g28217bbd9e8_1_20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4">
  <p:cSld name="1_Title slide 5_2_1_12_5">
    <p:bg>
      <p:bgPr>
        <a:solidFill>
          <a:schemeClr val="lt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217bbd9e8_1_204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6" name="Google Shape;456;g28217bbd9e8_1_20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 5">
  <p:cSld name="1_Title slide 5_2_1_12_6">
    <p:bg>
      <p:bgPr>
        <a:solidFill>
          <a:schemeClr val="lt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217bbd9e8_1_20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59" name="Google Shape;459;g28217bbd9e8_1_20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6" name="Google Shape;66;p82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CUSTOM_2_1_5">
    <p:bg>
      <p:bgPr>
        <a:solidFill>
          <a:srgbClr val="8D46F6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84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5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6" name="Google Shape;76;p85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85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85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9" name="Google Shape;79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5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88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88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88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88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88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88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88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88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1" name="Google Shape;91;p88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88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88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88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5" name="Google Shape;95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8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1.gif"/><Relationship Id="rId5" Type="http://schemas.openxmlformats.org/officeDocument/2006/relationships/image" Target="../media/image120.gif"/><Relationship Id="rId4" Type="http://schemas.openxmlformats.org/officeDocument/2006/relationships/image" Target="../media/image119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9a82f73689_0_0"/>
          <p:cNvSpPr txBox="1">
            <a:spLocks noGrp="1"/>
          </p:cNvSpPr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 dirty="0"/>
              <a:t>Apache Spark. </a:t>
            </a:r>
            <a:r>
              <a:rPr lang="en-US" dirty="0" err="1"/>
              <a:t>DataFrame</a:t>
            </a:r>
            <a:endParaRPr dirty="0"/>
          </a:p>
        </p:txBody>
      </p:sp>
      <p:sp>
        <p:nvSpPr>
          <p:cNvPr id="466" name="Google Shape;466;g29a82f73689_0_0"/>
          <p:cNvSpPr txBox="1">
            <a:spLocks noGrp="1"/>
          </p:cNvSpPr>
          <p:nvPr>
            <p:ph type="subTitle" idx="1"/>
          </p:nvPr>
        </p:nvSpPr>
        <p:spPr>
          <a:xfrm>
            <a:off x="540000" y="25864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</a:t>
            </a:r>
            <a:r>
              <a:rPr lang="en-US" dirty="0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</a:t>
            </a:r>
            <a:br>
              <a:rPr lang="ru" dirty="0">
                <a:solidFill>
                  <a:srgbClr val="191816"/>
                </a:solidFill>
              </a:rPr>
            </a:br>
            <a:r>
              <a:rPr lang="ru" dirty="0">
                <a:solidFill>
                  <a:srgbClr val="191816"/>
                </a:solidFill>
              </a:rPr>
              <a:t>Узнаем про самую используемую структуру данных Spark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05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Каким будет результат выполнения, следующий кода:</a:t>
            </a:r>
            <a:endParaRPr lang="ru-RU" sz="105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05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df_pyspark.agg</a:t>
            </a:r>
            <a:r>
              <a:rPr lang="ru-RU" sz="105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</a:t>
            </a:r>
            <a:r>
              <a:rPr lang="ru-RU" sz="105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f.max</a:t>
            </a:r>
            <a:r>
              <a:rPr lang="ru-RU" sz="105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</a:t>
            </a:r>
            <a:r>
              <a:rPr lang="ru-RU" sz="105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col</a:t>
            </a:r>
            <a:r>
              <a:rPr lang="ru-RU" sz="105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("Возраст"))).</a:t>
            </a:r>
            <a:r>
              <a:rPr lang="ru-RU" sz="105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show</a:t>
            </a:r>
            <a:r>
              <a:rPr lang="ru-RU" sz="105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()</a:t>
            </a:r>
            <a:endParaRPr lang="ru-RU" sz="105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05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a.   54</a:t>
            </a:r>
            <a:endParaRPr lang="ru-RU" sz="105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05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b.   70</a:t>
            </a:r>
            <a:endParaRPr lang="ru-RU" sz="105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05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c.   62</a:t>
            </a:r>
            <a:endParaRPr lang="ru-RU" sz="105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05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d.   Ошибка</a:t>
            </a:r>
            <a:endParaRPr lang="ru-RU" sz="1050" b="0" dirty="0">
              <a:effectLst/>
            </a:endParaRPr>
          </a:p>
          <a:p>
            <a:br>
              <a:rPr lang="ru-RU" sz="1600" dirty="0"/>
            </a:br>
            <a:br>
              <a:rPr lang="ru-RU" sz="1100" dirty="0"/>
            </a:br>
            <a:br>
              <a:rPr lang="ru-RU" sz="1100" dirty="0"/>
            </a:br>
            <a:br>
              <a:rPr lang="en-US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1B9B767-5D47-44CA-AC45-B1E6C5397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267295"/>
              </p:ext>
            </p:extLst>
          </p:nvPr>
        </p:nvGraphicFramePr>
        <p:xfrm>
          <a:off x="5532598" y="1260000"/>
          <a:ext cx="1930803" cy="2818012"/>
        </p:xfrm>
        <a:graphic>
          <a:graphicData uri="http://schemas.openxmlformats.org/drawingml/2006/table">
            <a:tbl>
              <a:tblPr/>
              <a:tblGrid>
                <a:gridCol w="643601">
                  <a:extLst>
                    <a:ext uri="{9D8B030D-6E8A-4147-A177-3AD203B41FA5}">
                      <a16:colId xmlns:a16="http://schemas.microsoft.com/office/drawing/2014/main" val="4178214730"/>
                    </a:ext>
                  </a:extLst>
                </a:gridCol>
                <a:gridCol w="643601">
                  <a:extLst>
                    <a:ext uri="{9D8B030D-6E8A-4147-A177-3AD203B41FA5}">
                      <a16:colId xmlns:a16="http://schemas.microsoft.com/office/drawing/2014/main" val="4195554703"/>
                    </a:ext>
                  </a:extLst>
                </a:gridCol>
                <a:gridCol w="643601">
                  <a:extLst>
                    <a:ext uri="{9D8B030D-6E8A-4147-A177-3AD203B41FA5}">
                      <a16:colId xmlns:a16="http://schemas.microsoft.com/office/drawing/2014/main" val="4181408560"/>
                    </a:ext>
                  </a:extLst>
                </a:gridCol>
              </a:tblGrid>
              <a:tr h="36357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Имя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Возраст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Зарплата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498473"/>
                  </a:ext>
                </a:extLst>
              </a:tr>
              <a:tr h="261357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Иван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23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45000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144738"/>
                  </a:ext>
                </a:extLst>
              </a:tr>
              <a:tr h="261357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Софья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18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40000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016775"/>
                  </a:ext>
                </a:extLst>
              </a:tr>
              <a:tr h="261357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Олег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41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80000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65421"/>
                  </a:ext>
                </a:extLst>
              </a:tr>
              <a:tr h="36357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Николай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30</a:t>
                      </a:r>
                      <a:endParaRPr lang="ru-RU" sz="900" dirty="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100000</a:t>
                      </a:r>
                      <a:endParaRPr lang="ru-RU" sz="900" dirty="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889055"/>
                  </a:ext>
                </a:extLst>
              </a:tr>
              <a:tr h="261357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Петр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23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65000</a:t>
                      </a:r>
                      <a:endParaRPr lang="ru-RU" sz="900" dirty="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919807"/>
                  </a:ext>
                </a:extLst>
              </a:tr>
              <a:tr h="261357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Ольга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54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80000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42427"/>
                  </a:ext>
                </a:extLst>
              </a:tr>
              <a:tr h="261357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Алексей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75000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304236"/>
                  </a:ext>
                </a:extLst>
              </a:tr>
              <a:tr h="261357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Армен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28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55000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558397"/>
                  </a:ext>
                </a:extLst>
              </a:tr>
              <a:tr h="261357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Инна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62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50000</a:t>
                      </a:r>
                      <a:endParaRPr lang="ru-RU" sz="900" dirty="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612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45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Агрегирующие функции:</a:t>
            </a:r>
            <a:endParaRPr lang="ru-RU" sz="1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1. Какие агрегирующие функции доступны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14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2. Как использовать функции агрегирования в сочетании с группировкой данных?</a:t>
            </a:r>
            <a:endParaRPr lang="ru-RU" sz="1400" b="0" dirty="0">
              <a:effectLst/>
            </a:endParaRPr>
          </a:p>
          <a:p>
            <a:br>
              <a:rPr lang="ru-RU" sz="1400" dirty="0"/>
            </a:br>
            <a:br>
              <a:rPr lang="ru-RU" sz="1600" dirty="0"/>
            </a:br>
            <a:br>
              <a:rPr lang="ru-RU" sz="1100" dirty="0"/>
            </a:br>
            <a:br>
              <a:rPr lang="ru-RU" sz="1100" dirty="0"/>
            </a:br>
            <a:br>
              <a:rPr lang="en-US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77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Джоины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3. Какие типы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джойнов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поддерживаются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4. Как произвести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джойн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двух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5. Какие существуют методы обработки коллизий при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джойне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таблиц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br>
              <a:rPr lang="ru-RU" sz="2800" dirty="0"/>
            </a:br>
            <a:br>
              <a:rPr lang="ru-RU" sz="1400" dirty="0"/>
            </a:br>
            <a:br>
              <a:rPr lang="ru-RU" sz="1600" dirty="0"/>
            </a:br>
            <a:br>
              <a:rPr lang="ru-RU" sz="1100" dirty="0"/>
            </a:br>
            <a:br>
              <a:rPr lang="ru-RU" sz="1100" dirty="0"/>
            </a:br>
            <a:br>
              <a:rPr lang="en-US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02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Фильтрация: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6. Какие методы фильтрации данных доступны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7. Как использовать фильтрацию для удаления нежелательных данных из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8. Как реализовать сложные условия фильтрации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br>
              <a:rPr lang="ru-RU" sz="2800" dirty="0"/>
            </a:br>
            <a:br>
              <a:rPr lang="ru-RU" sz="2800" dirty="0"/>
            </a:br>
            <a:br>
              <a:rPr lang="ru-RU" sz="1400" dirty="0"/>
            </a:br>
            <a:br>
              <a:rPr lang="ru-RU" sz="1600" dirty="0"/>
            </a:br>
            <a:br>
              <a:rPr lang="ru-RU" sz="1100" dirty="0"/>
            </a:br>
            <a:br>
              <a:rPr lang="ru-RU" sz="1100" dirty="0"/>
            </a:br>
            <a:br>
              <a:rPr lang="en-US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23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Преобразование данных:</a:t>
            </a:r>
            <a:endParaRPr lang="ru-RU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9. Какие методы преобразования типов данных поддерживаются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10. Как производить преобразование данных на основе разделителя в столбцах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11. Как добавить новый столбец на основе существующих данных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1600" b="0" dirty="0">
              <a:effectLst/>
            </a:endParaRPr>
          </a:p>
          <a:p>
            <a:br>
              <a:rPr lang="ru-RU" sz="1600" dirty="0"/>
            </a:b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710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Базовый синтаксис: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12. Какие способы создать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13. Какими методами можно получить информацию о структуре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8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14. Как произвести сохранение результатов работы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в различные источники данных ?</a:t>
            </a:r>
            <a:endParaRPr lang="ru-RU" sz="2800" b="0" dirty="0">
              <a:effectLst/>
            </a:endParaRPr>
          </a:p>
          <a:p>
            <a:br>
              <a:rPr lang="ru-RU" sz="2800" dirty="0"/>
            </a:br>
            <a:br>
              <a:rPr lang="ru-RU" sz="1600" dirty="0"/>
            </a:b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10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Подготовка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256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Прочитаем данные в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датафрейм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Подготовка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97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2400" dirty="0"/>
            </a:br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F3548E-7558-4926-962A-778A0B186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1171800"/>
            <a:ext cx="4495924" cy="23980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AFEEE50-7707-458F-9721-43AE52530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786" y="3344182"/>
            <a:ext cx="2668427" cy="7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0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1: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39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Напишите программу, которая считывает файл с данными о продажах товаров и вычисляет общую сумму продаж, среднюю сумму продажи и максимальную сумму продажи за каждый месяц. Отсортировать по месяцам. Результаты вывести на экран.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996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1: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2E4F4D-0870-4816-862C-6E69DDD1F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53" y="1581561"/>
            <a:ext cx="6656294" cy="239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7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9"/>
          <p:cNvCxnSpPr>
            <a:cxnSpLocks/>
            <a:stCxn id="472" idx="4"/>
            <a:endCxn id="473" idx="0"/>
          </p:cNvCxnSpPr>
          <p:nvPr/>
        </p:nvCxnSpPr>
        <p:spPr>
          <a:xfrm>
            <a:off x="715775" y="1791601"/>
            <a:ext cx="0" cy="1319637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9"/>
          <p:cNvCxnSpPr>
            <a:cxnSpLocks/>
            <a:stCxn id="473" idx="4"/>
          </p:cNvCxnSpPr>
          <p:nvPr/>
        </p:nvCxnSpPr>
        <p:spPr>
          <a:xfrm>
            <a:off x="715775" y="3462838"/>
            <a:ext cx="16" cy="497267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6" name="Google Shape;476;p9"/>
          <p:cNvCxnSpPr>
            <a:cxnSpLocks/>
            <a:endCxn id="477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9"/>
          <p:cNvSpPr txBox="1">
            <a:spLocks noGrp="1"/>
          </p:cNvSpPr>
          <p:nvPr>
            <p:ph type="subTitle" idx="1"/>
          </p:nvPr>
        </p:nvSpPr>
        <p:spPr>
          <a:xfrm>
            <a:off x="1084200" y="1418400"/>
            <a:ext cx="1638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Архитектура Spark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539975" y="3111238"/>
            <a:ext cx="351600" cy="351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7" name="Google Shape;477;p9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 b="0" i="0" u="none" strike="noStrike" cap="non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9" name="Google Shape;479;p9"/>
          <p:cNvSpPr txBox="1">
            <a:spLocks noGrp="1"/>
          </p:cNvSpPr>
          <p:nvPr>
            <p:ph type="subTitle" idx="2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RDD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9"/>
          <p:cNvSpPr txBox="1">
            <a:spLocks noGrp="1"/>
          </p:cNvSpPr>
          <p:nvPr>
            <p:ph type="subTitle" idx="3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Dataframe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1" name="Google Shape;481;p9"/>
          <p:cNvSpPr txBox="1">
            <a:spLocks noGrp="1"/>
          </p:cNvSpPr>
          <p:nvPr>
            <p:ph type="subTitle" idx="4"/>
          </p:nvPr>
        </p:nvSpPr>
        <p:spPr>
          <a:xfrm>
            <a:off x="1008000" y="387575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DataFrame продвинутый уровень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2" name="Google Shape;482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dirty="0"/>
              <a:t>План курса</a:t>
            </a:r>
            <a:endParaRPr dirty="0"/>
          </a:p>
        </p:txBody>
      </p:sp>
      <p:sp>
        <p:nvSpPr>
          <p:cNvPr id="483" name="Google Shape;483;p9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sp>
        <p:nvSpPr>
          <p:cNvPr id="35" name="Google Shape;472;p9">
            <a:extLst>
              <a:ext uri="{FF2B5EF4-FFF2-40B4-BE49-F238E27FC236}">
                <a16:creationId xmlns:a16="http://schemas.microsoft.com/office/drawing/2014/main" id="{E64E416F-3E28-4725-9187-B4384CD4A4FE}"/>
              </a:ext>
            </a:extLst>
          </p:cNvPr>
          <p:cNvSpPr/>
          <p:nvPr/>
        </p:nvSpPr>
        <p:spPr>
          <a:xfrm>
            <a:off x="539975" y="2223149"/>
            <a:ext cx="351600" cy="3516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 dirty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 b="0" i="0" u="none" strike="noStrike" cap="none" dirty="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2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259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Вычислите количество товаров, купленных различными методами оплаты.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4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2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AA5F8E-0DD4-4874-8CAC-BD1A58BF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470" y="1738317"/>
            <a:ext cx="5747427" cy="20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51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3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268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Найдите регион с самым большой суммарной стоимостью продаж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44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3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CA617F-1474-452F-9FBF-924A5EB92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6" y="2065812"/>
            <a:ext cx="6891618" cy="1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7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4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200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Вычислите общую сумму продаж и среднюю сумму продажи для каждого региона.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949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4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FBF6ED-8FDA-41E1-9DAC-43A86EBD5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380" y="1507788"/>
            <a:ext cx="6157239" cy="27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14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5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237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Вычислите общее количество и сумму товаров, проданных за наличные в 2022 году.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892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5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9DD8AF-49F0-4320-8728-636D83213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85" y="1950959"/>
            <a:ext cx="6380629" cy="16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86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6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05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Найдите уникальное количество покупателей за 2022 год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19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6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782F24-DDAB-427A-A299-73DF29916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23" y="2041080"/>
            <a:ext cx="6844553" cy="14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4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1.   Какой из нижеприведенных форматов данных относится к линейному (строковый)?</a:t>
            </a:r>
            <a:endParaRPr lang="ru-RU" sz="28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a.   </a:t>
            </a:r>
            <a:r>
              <a:rPr lang="ru-RU" sz="180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Sequence</a:t>
            </a:r>
            <a:endParaRPr lang="ru-RU" sz="280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b.  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Orc</a:t>
            </a:r>
            <a:endParaRPr lang="ru-RU" sz="28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c.  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Parquet</a:t>
            </a:r>
            <a:endParaRPr lang="ru-RU" sz="2800" b="0" dirty="0">
              <a:effectLst/>
            </a:endParaRPr>
          </a:p>
          <a:p>
            <a:br>
              <a:rPr lang="ru-RU" sz="2800" dirty="0"/>
            </a:br>
            <a:endParaRPr lang="ru-RU" b="0" dirty="0">
              <a:effectLst/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ru-RU" sz="1800" b="1" i="1" dirty="0">
                <a:latin typeface="IBM Plex Sans" panose="020B0503050203000203" pitchFamily="34" charset="0"/>
              </a:rPr>
              <a:t>7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11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Вам даны данные с информацией о стоимости продуктов в различных валютах. Ваша задача состоит в том, чтобы перевести все цены в доллары, используя текущие курсы валют. Однако, у вас есть ограничение: для некоторых продуктов курс валюты неизвестен и их стоимость должна остаться в исходной валюте. (Для конвертации из EUR в USD нужно умножить на 1.2)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286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7: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3DA5AF-377E-428B-8567-683F8B3FF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82" y="1041585"/>
            <a:ext cx="5286300" cy="34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23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8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256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Допустим, есть два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датасета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 один содержит информацию о пользователях (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user_id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, name, age), а другой содержит информацию о покупках пользователей (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user_id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product_id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date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). Необходимо найти средний возраст пользователей, совершивших покупки.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770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8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3BE86D-9A8F-4DA9-9723-7CCFC5E7D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316" y="1275737"/>
            <a:ext cx="5181367" cy="30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45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9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419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У вас есть два набора данных. Первый набор содержит информацию о продуктах: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id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продукта, название, категория и цена. Второй набор содержит информацию о заказах: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id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заказа,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id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продукта, количество. Ваша задача - использовать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PySpark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для выполнения следующих шагов:</a:t>
            </a:r>
            <a:endParaRPr lang="ru-RU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1. Присоединить набор данных о продуктах к набору данных о заказах с помощью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id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продукта.</a:t>
            </a:r>
            <a:endParaRPr lang="ru-RU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3. Рассчитать общую стоимость каждого заказа, учитывая количество продуктов и их цену.</a:t>
            </a:r>
            <a:endParaRPr lang="ru-RU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4. Отфильтровать заказы, у которых общая стоимость больше 1000.</a:t>
            </a:r>
            <a:endParaRPr lang="ru-RU" sz="1600" b="0" dirty="0">
              <a:effectLst/>
            </a:endParaRPr>
          </a:p>
          <a:p>
            <a:br>
              <a:rPr lang="ru-RU" sz="1600" dirty="0"/>
            </a:br>
            <a:br>
              <a:rPr lang="ru-RU" sz="1600" dirty="0"/>
            </a:br>
            <a:endParaRPr lang="en-US" sz="16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66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9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A58084-7A62-49C7-BDDC-03C7A00F2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97" y="1079363"/>
            <a:ext cx="6945406" cy="33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4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10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14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ru-RU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Найти сумму чисел в колонке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782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10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4E390E-03C8-40FB-BCB2-59BDED8C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76" y="1259457"/>
            <a:ext cx="6051427" cy="30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97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11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51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ru-RU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Посчитать количество уникальных значений в колонке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360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11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0C8136-A391-48C8-8984-9F96F0C7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84" y="1330567"/>
            <a:ext cx="6648232" cy="28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38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 dirty="0">
              <a:latin typeface="IBM Plex Sans" panose="020B0503050203000203" pitchFamily="34" charset="0"/>
            </a:endParaRPr>
          </a:p>
          <a:p>
            <a:pPr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2.   Что такое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catalyst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16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6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a.   Оптимизатор запросов</a:t>
            </a:r>
            <a:endParaRPr lang="ru-RU" sz="160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b.   Функция обработки данных в Spark</a:t>
            </a:r>
            <a:endParaRPr lang="ru-RU" sz="16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c.   Способ хранения данных</a:t>
            </a:r>
            <a:endParaRPr lang="ru-RU" sz="1600" b="0" dirty="0">
              <a:effectLst/>
            </a:endParaRPr>
          </a:p>
          <a:p>
            <a:br>
              <a:rPr lang="ru-RU" sz="1600" dirty="0"/>
            </a:br>
            <a:br>
              <a:rPr lang="ru-RU" sz="1600" dirty="0"/>
            </a:b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845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dirty="0">
                <a:latin typeface="IBM Plex Sans" panose="020B0503050203000203" pitchFamily="34" charset="0"/>
              </a:rPr>
              <a:t>12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88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ru-RU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Выполнить фильтрацию данных по определенному условию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575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Задание </a:t>
            </a: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12</a:t>
            </a: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: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  <a:p>
            <a:br>
              <a:rPr lang="ru-RU" sz="1600" dirty="0"/>
            </a:br>
            <a:endParaRPr sz="1200" b="0" i="0" u="none" strike="noStrike" cap="none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DF6CD3-7284-4B5C-A0D8-7B61B92F3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384" y="1373247"/>
            <a:ext cx="6163232" cy="280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4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i="1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Домашнее задание</a:t>
            </a:r>
            <a:endParaRPr sz="1800" b="0" i="0" u="none" strike="noStrike" cap="none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1" name="Google Shape;661;g28217bbd9e8_1_116"/>
          <p:cNvSpPr txBox="1"/>
          <p:nvPr/>
        </p:nvSpPr>
        <p:spPr>
          <a:xfrm>
            <a:off x="540000" y="1171800"/>
            <a:ext cx="8064000" cy="3175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дана таблица с колонками (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id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, name,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salary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,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managerId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), студентам необходимо написать код на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spark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, который создаст эту таблицу (данные указаны ниже) и в результате выдаст таблицу в которой будут имена сотрудников, которые зарабатывают больше своих менеджеров</a:t>
            </a:r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br>
              <a:rPr lang="ru-RU" sz="2400" dirty="0"/>
            </a:br>
            <a:endParaRPr lang="en-US" sz="1800" b="1" i="1" u="none" strike="noStrike" dirty="0">
              <a:solidFill>
                <a:srgbClr val="000000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62" name="Google Shape;662;g28217bbd9e8_1_11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F9A00DDB-D46C-40CE-BBF9-265D39821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63197"/>
              </p:ext>
            </p:extLst>
          </p:nvPr>
        </p:nvGraphicFramePr>
        <p:xfrm>
          <a:off x="2180461" y="2976054"/>
          <a:ext cx="3765550" cy="1371600"/>
        </p:xfrm>
        <a:graphic>
          <a:graphicData uri="http://schemas.openxmlformats.org/drawingml/2006/table">
            <a:tbl>
              <a:tblPr/>
              <a:tblGrid>
                <a:gridCol w="908050">
                  <a:extLst>
                    <a:ext uri="{9D8B030D-6E8A-4147-A177-3AD203B41FA5}">
                      <a16:colId xmlns:a16="http://schemas.microsoft.com/office/drawing/2014/main" val="150611066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39459701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528803161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10663755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Id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name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Salary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managerId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740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Joe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70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412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Henry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80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4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310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3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Sam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60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Null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6636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4</a:t>
                      </a:r>
                      <a:endParaRPr lang="ru-RU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Max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90</a:t>
                      </a:r>
                      <a:endParaRPr lang="ru-RU" dirty="0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null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12229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BBD3004-EA35-47B8-9111-ED894D4D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9225" y="23161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740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g28217bbd9e8_1_8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name="adj" fmla="val 9050"/>
            </a:avLst>
          </a:prstGeom>
          <a:noFill/>
          <a:ln>
            <a:noFill/>
          </a:ln>
        </p:spPr>
      </p:pic>
      <p:pic>
        <p:nvPicPr>
          <p:cNvPr id="753" name="Google Shape;753;g28217bbd9e8_1_8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28217bbd9e8_1_8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28217bbd9e8_1_8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28217bbd9e8_1_815"/>
          <p:cNvSpPr txBox="1"/>
          <p:nvPr/>
        </p:nvSpPr>
        <p:spPr>
          <a:xfrm rot="-622610">
            <a:off x="2139343" y="2021709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" sz="36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7" name="Google Shape;757;g28217bbd9e8_1_815"/>
          <p:cNvSpPr txBox="1"/>
          <p:nvPr/>
        </p:nvSpPr>
        <p:spPr>
          <a:xfrm rot="489937">
            <a:off x="3056623" y="3652055"/>
            <a:ext cx="2669767" cy="36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8" name="Google Shape;758;g28217bbd9e8_1_815"/>
          <p:cNvSpPr txBox="1"/>
          <p:nvPr/>
        </p:nvSpPr>
        <p:spPr>
          <a:xfrm rot="489937">
            <a:off x="4902746" y="1396917"/>
            <a:ext cx="2669767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 b="0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0F5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 dirty="0">
              <a:latin typeface="IBM Plex Sans" panose="020B0503050203000203" pitchFamily="34" charset="0"/>
            </a:endParaRPr>
          </a:p>
          <a:p>
            <a:pPr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3.   Укажите верный способ создания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состоящей из одной колонки с числовыми значениями от 0 до 500 не включительно ?</a:t>
            </a:r>
            <a:endParaRPr lang="ru-RU" sz="16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a.  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df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=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spark.range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(1;500)</a:t>
            </a:r>
            <a:endParaRPr lang="ru-RU" sz="16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b.     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df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=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spark.sum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(501)</a:t>
            </a:r>
            <a:endParaRPr lang="ru-RU" sz="16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c.  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df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= </a:t>
            </a:r>
            <a:r>
              <a:rPr lang="ru-RU" sz="16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spark.range</a:t>
            </a: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(1-500)</a:t>
            </a:r>
            <a:endParaRPr lang="ru-RU" sz="16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6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d.  </a:t>
            </a:r>
            <a:r>
              <a:rPr lang="ru-RU" sz="160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df</a:t>
            </a:r>
            <a:r>
              <a:rPr lang="ru-RU" sz="16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 = </a:t>
            </a:r>
            <a:r>
              <a:rPr lang="ru-RU" sz="160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spark.range</a:t>
            </a:r>
            <a:r>
              <a:rPr lang="ru-RU" sz="16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(500)</a:t>
            </a:r>
            <a:endParaRPr lang="ru-RU" sz="1600" dirty="0">
              <a:effectLst/>
            </a:endParaRPr>
          </a:p>
          <a:p>
            <a:br>
              <a:rPr lang="ru-RU" sz="1600" dirty="0"/>
            </a:br>
            <a:br>
              <a:rPr lang="ru-RU" sz="1600" dirty="0"/>
            </a:br>
            <a:br>
              <a:rPr lang="ru-RU" sz="1600" dirty="0"/>
            </a:b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68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 dirty="0">
              <a:latin typeface="IBM Plex Sans" panose="020B0503050203000203" pitchFamily="34" charset="0"/>
            </a:endParaRPr>
          </a:p>
          <a:p>
            <a:pPr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4.   Какая конструкция позволяет выбирать столбцы из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ru-RU" sz="2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a.  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range</a:t>
            </a:r>
            <a:endParaRPr lang="ru-RU" sz="2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b.  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filter</a:t>
            </a:r>
            <a:endParaRPr lang="ru-RU" sz="24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c.   </a:t>
            </a:r>
            <a:r>
              <a:rPr lang="ru-RU" sz="180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select</a:t>
            </a:r>
            <a:endParaRPr lang="ru-RU" sz="240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d.  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groupBy</a:t>
            </a:r>
            <a:endParaRPr lang="ru-RU" sz="2400" b="0" dirty="0">
              <a:effectLst/>
            </a:endParaRPr>
          </a:p>
          <a:p>
            <a:br>
              <a:rPr lang="ru-RU" sz="2400" dirty="0"/>
            </a:br>
            <a:br>
              <a:rPr lang="ru-RU" sz="1600" dirty="0"/>
            </a:br>
            <a:br>
              <a:rPr lang="ru-RU" sz="1600" dirty="0"/>
            </a:br>
            <a:br>
              <a:rPr lang="ru-RU" sz="1600" dirty="0"/>
            </a:b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398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 dirty="0">
              <a:latin typeface="IBM Plex Sans" panose="020B0503050203000203" pitchFamily="34" charset="0"/>
            </a:endParaRPr>
          </a:p>
          <a:p>
            <a:pPr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5.   Какая конструкция позволяет переименовать столбец в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DataFrame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?</a:t>
            </a:r>
            <a:endParaRPr lang="en-US" sz="28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a. 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withColumnName</a:t>
            </a:r>
            <a:endParaRPr lang="en-US" sz="28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b. 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withColumnChangeName</a:t>
            </a:r>
            <a:endParaRPr lang="en-US" sz="28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c.  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withColumnNamed</a:t>
            </a:r>
            <a:endParaRPr lang="en-US" sz="28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d. 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withColumnRenamed</a:t>
            </a:r>
            <a:endParaRPr lang="en-US" sz="2800" dirty="0">
              <a:effectLst/>
            </a:endParaRPr>
          </a:p>
          <a:p>
            <a:br>
              <a:rPr lang="en-US" sz="2800" dirty="0"/>
            </a:br>
            <a:br>
              <a:rPr lang="ru-RU" sz="2400" dirty="0"/>
            </a:br>
            <a:br>
              <a:rPr lang="ru-RU" sz="1600" dirty="0"/>
            </a:br>
            <a:br>
              <a:rPr lang="ru-RU" sz="1600" dirty="0"/>
            </a:br>
            <a:br>
              <a:rPr lang="ru-RU" sz="1600" dirty="0"/>
            </a:b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2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 dirty="0">
              <a:latin typeface="IBM Plex Sans" panose="020B0503050203000203" pitchFamily="34" charset="0"/>
            </a:endParaRPr>
          </a:p>
          <a:p>
            <a:pPr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6.   Какая агрегирующая функция вернет количество уникальных значений в таблице?</a:t>
            </a:r>
            <a:endParaRPr lang="ru-RU" sz="28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a.  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count</a:t>
            </a:r>
            <a:endParaRPr lang="ru-RU" sz="28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b.  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distinct</a:t>
            </a:r>
            <a:endParaRPr lang="ru-RU" sz="28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8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c.   </a:t>
            </a:r>
            <a:r>
              <a:rPr lang="ru-RU" sz="180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countDistinct</a:t>
            </a:r>
            <a:endParaRPr lang="ru-RU" sz="2800" dirty="0">
              <a:effectLst/>
            </a:endParaRPr>
          </a:p>
          <a:p>
            <a:br>
              <a:rPr lang="ru-RU" sz="2800" dirty="0"/>
            </a:br>
            <a:br>
              <a:rPr lang="en-US" sz="2800" dirty="0"/>
            </a:br>
            <a:br>
              <a:rPr lang="ru-RU" sz="2400" dirty="0"/>
            </a:br>
            <a:br>
              <a:rPr lang="ru-RU" sz="1600" dirty="0"/>
            </a:br>
            <a:br>
              <a:rPr lang="ru-RU" sz="1600" dirty="0"/>
            </a:br>
            <a:br>
              <a:rPr lang="ru-RU" sz="1600" dirty="0"/>
            </a:b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87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217bbd9e8_1_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latin typeface="IBM Plex Sans" panose="020B0503050203000203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Каким будет результат выполнения следующий кода:</a:t>
            </a:r>
            <a:endParaRPr lang="ru-RU" sz="11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df_pyspark.select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col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("Имя")).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filter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col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("Возраст") &gt; 41).</a:t>
            </a:r>
            <a:r>
              <a:rPr lang="ru-RU" sz="1100" b="0" i="0" u="none" strike="noStrike" dirty="0" err="1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show</a:t>
            </a: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()</a:t>
            </a:r>
            <a:endParaRPr lang="ru-RU" sz="11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10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a.   Имена (Инна, Ольга)</a:t>
            </a:r>
            <a:endParaRPr lang="ru-RU" sz="110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b.   Имена (Инна, Ольга, Олег)</a:t>
            </a:r>
            <a:endParaRPr lang="ru-RU" sz="11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c.   Пустое значение</a:t>
            </a:r>
            <a:endParaRPr lang="ru-RU" sz="1100" b="0" dirty="0">
              <a:effectLst/>
            </a:endParaRPr>
          </a:p>
          <a:p>
            <a:pPr marL="914400" indent="-228600" rtl="0">
              <a:spcBef>
                <a:spcPts val="1200"/>
              </a:spcBef>
              <a:spcAft>
                <a:spcPts val="1200"/>
              </a:spcAft>
            </a:pPr>
            <a:r>
              <a:rPr lang="ru-RU" sz="1100" b="0" i="0" u="none" strike="noStrike" dirty="0">
                <a:solidFill>
                  <a:srgbClr val="000000"/>
                </a:solidFill>
                <a:effectLst/>
                <a:latin typeface="IBM Plex Sans" panose="020B0503050203000203" pitchFamily="34" charset="0"/>
              </a:rPr>
              <a:t>d.   Код выведет ошибку</a:t>
            </a:r>
            <a:endParaRPr lang="ru-RU" sz="1100" b="0" dirty="0">
              <a:effectLst/>
            </a:endParaRPr>
          </a:p>
          <a:p>
            <a:br>
              <a:rPr lang="ru-RU" sz="1100" dirty="0"/>
            </a:br>
            <a:br>
              <a:rPr lang="ru-RU" sz="1100" dirty="0"/>
            </a:br>
            <a:br>
              <a:rPr lang="en-US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br>
              <a:rPr lang="ru-RU" sz="1100" dirty="0"/>
            </a:b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513" name="Google Shape;513;g28217bbd9e8_1_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dk1"/>
                </a:solidFill>
              </a:rPr>
              <a:t>Вопросы по лекции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4" name="Google Shape;514;g28217bbd9e8_1_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1B9B767-5D47-44CA-AC45-B1E6C53971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2423"/>
              </p:ext>
            </p:extLst>
          </p:nvPr>
        </p:nvGraphicFramePr>
        <p:xfrm>
          <a:off x="5586102" y="1270340"/>
          <a:ext cx="1930803" cy="2613160"/>
        </p:xfrm>
        <a:graphic>
          <a:graphicData uri="http://schemas.openxmlformats.org/drawingml/2006/table">
            <a:tbl>
              <a:tblPr/>
              <a:tblGrid>
                <a:gridCol w="643601">
                  <a:extLst>
                    <a:ext uri="{9D8B030D-6E8A-4147-A177-3AD203B41FA5}">
                      <a16:colId xmlns:a16="http://schemas.microsoft.com/office/drawing/2014/main" val="4178214730"/>
                    </a:ext>
                  </a:extLst>
                </a:gridCol>
                <a:gridCol w="643601">
                  <a:extLst>
                    <a:ext uri="{9D8B030D-6E8A-4147-A177-3AD203B41FA5}">
                      <a16:colId xmlns:a16="http://schemas.microsoft.com/office/drawing/2014/main" val="4195554703"/>
                    </a:ext>
                  </a:extLst>
                </a:gridCol>
                <a:gridCol w="643601">
                  <a:extLst>
                    <a:ext uri="{9D8B030D-6E8A-4147-A177-3AD203B41FA5}">
                      <a16:colId xmlns:a16="http://schemas.microsoft.com/office/drawing/2014/main" val="4181408560"/>
                    </a:ext>
                  </a:extLst>
                </a:gridCol>
              </a:tblGrid>
              <a:tr h="33714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Имя</a:t>
                      </a:r>
                      <a:endParaRPr lang="ru-RU" sz="900" dirty="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Возраст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Зарплата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498473"/>
                  </a:ext>
                </a:extLst>
              </a:tr>
              <a:tr h="24235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Иван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23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45000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8144738"/>
                  </a:ext>
                </a:extLst>
              </a:tr>
              <a:tr h="24235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Софья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18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40000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016775"/>
                  </a:ext>
                </a:extLst>
              </a:tr>
              <a:tr h="24235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Олег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41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80000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65421"/>
                  </a:ext>
                </a:extLst>
              </a:tr>
              <a:tr h="33714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Николай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30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100000</a:t>
                      </a:r>
                      <a:endParaRPr lang="ru-RU" sz="900" dirty="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889055"/>
                  </a:ext>
                </a:extLst>
              </a:tr>
              <a:tr h="24235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Петр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23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65000</a:t>
                      </a:r>
                      <a:endParaRPr lang="ru-RU" sz="900" dirty="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919807"/>
                  </a:ext>
                </a:extLst>
              </a:tr>
              <a:tr h="24235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Ольга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54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80000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42427"/>
                  </a:ext>
                </a:extLst>
              </a:tr>
              <a:tr h="24235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Алексей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75000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304236"/>
                  </a:ext>
                </a:extLst>
              </a:tr>
              <a:tr h="24235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Армен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28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55000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558397"/>
                  </a:ext>
                </a:extLst>
              </a:tr>
              <a:tr h="242358">
                <a:tc>
                  <a:txBody>
                    <a:bodyPr/>
                    <a:lstStyle/>
                    <a:p>
                      <a:pPr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Инна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62</a:t>
                      </a:r>
                      <a:endParaRPr lang="ru-RU" sz="90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BM Plex Sans" panose="020B0503050203000203" pitchFamily="34" charset="0"/>
                        </a:rPr>
                        <a:t>50000</a:t>
                      </a:r>
                      <a:endParaRPr lang="ru-RU" sz="900" dirty="0">
                        <a:effectLst/>
                      </a:endParaRPr>
                    </a:p>
                  </a:txBody>
                  <a:tcPr marL="42478" marR="42478" marT="30584" marB="30584" anchor="b">
                    <a:lnL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5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612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620108"/>
      </p:ext>
    </p:extLst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1155</Words>
  <Application>Microsoft Office PowerPoint</Application>
  <PresentationFormat>Экран (16:9)</PresentationFormat>
  <Paragraphs>309</Paragraphs>
  <Slides>44</Slides>
  <Notes>44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44</vt:i4>
      </vt:variant>
    </vt:vector>
  </HeadingPairs>
  <TitlesOfParts>
    <vt:vector size="51" baseType="lpstr">
      <vt:lpstr>IBM Plex Sans</vt:lpstr>
      <vt:lpstr>Arial</vt:lpstr>
      <vt:lpstr>Roboto</vt:lpstr>
      <vt:lpstr>IBM Plex Sans SemiBold</vt:lpstr>
      <vt:lpstr>Calibri</vt:lpstr>
      <vt:lpstr>Макет шаблона GB</vt:lpstr>
      <vt:lpstr>Макет шаблона GB</vt:lpstr>
      <vt:lpstr>Apache Spark. DataFrame</vt:lpstr>
      <vt:lpstr>План курса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Вопросы по лекции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Spark. RDD</dc:title>
  <dc:creator>Temirkhanov Zelimkhan</dc:creator>
  <cp:lastModifiedBy>Temirkhanov Zelimkhan</cp:lastModifiedBy>
  <cp:revision>8</cp:revision>
  <dcterms:modified xsi:type="dcterms:W3CDTF">2023-11-28T13:20:45Z</dcterms:modified>
</cp:coreProperties>
</file>